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5" r:id="rId2"/>
    <p:sldId id="296" r:id="rId3"/>
    <p:sldId id="297" r:id="rId4"/>
    <p:sldId id="298" r:id="rId5"/>
    <p:sldId id="299" r:id="rId6"/>
    <p:sldId id="300" r:id="rId7"/>
    <p:sldId id="307" r:id="rId8"/>
    <p:sldId id="301" r:id="rId9"/>
    <p:sldId id="306" r:id="rId10"/>
    <p:sldId id="310" r:id="rId11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0" autoAdjust="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2E6C7-94A7-4FF4-8C8C-B5C3E11963F1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8CE17-5DC8-436A-8762-AF93E8F5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62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A40435-8DAA-4AB2-B2DA-83C1634D24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3638EF1-4FF1-437B-A53E-90574710C9A0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206" tIns="45295" rIns="92206" bIns="45295"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  <p:sp>
        <p:nvSpPr>
          <p:cNvPr id="18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EE742C-8FBD-4C8B-B351-81293130D2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670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086DF0-CC5C-485D-B438-99B8B5787C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89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A4081-0275-4FFC-B988-53E271D80F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4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12C10-11D7-437A-B52F-B598530E23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08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6A4BF-9923-4954-9284-1763E609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18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0A456-EC31-48EB-A994-7D1DD64BA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256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ABB6AD-2664-4FB4-82F0-DFB138AE2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2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BBCC2-D6B7-4AFE-B9A2-5909E1834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2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D2FE69-877D-489F-B331-2F4B7D04EF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86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4AAEF0-8BD3-4865-AFAA-B8A4CEA4B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10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F2858-228E-40D1-93C9-AECE4B675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20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E7654-3D20-433F-921B-5DFDD681B8C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60351"/>
            <a:ext cx="7848600" cy="101309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6000" b="1" dirty="0" smtClean="0"/>
              <a:t>Scientific Notation</a:t>
            </a:r>
            <a:endParaRPr lang="en-US" altLang="en-US" dirty="0" smtClean="0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PQuestion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z="4000" smtClean="0"/>
              <a:t>Write 531.42 x 10</a:t>
            </a:r>
            <a:r>
              <a:rPr lang="en-US" altLang="en-US" sz="4000" baseline="30000" smtClean="0"/>
              <a:t>5</a:t>
            </a:r>
            <a:r>
              <a:rPr lang="en-US" altLang="en-US" sz="4000" smtClean="0"/>
              <a:t> in scientific notation.</a:t>
            </a:r>
          </a:p>
        </p:txBody>
      </p:sp>
      <p:sp>
        <p:nvSpPr>
          <p:cNvPr id="16387" name="TPAnswers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4114800" cy="4114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mtClean="0"/>
              <a:t>.53142 x 10</a:t>
            </a:r>
            <a:r>
              <a:rPr lang="en-US" altLang="en-US" baseline="30000" smtClean="0"/>
              <a:t>2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5.3142 x 10</a:t>
            </a:r>
            <a:r>
              <a:rPr lang="en-US" altLang="en-US" baseline="30000" smtClean="0"/>
              <a:t>3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53.142 x 10</a:t>
            </a:r>
            <a:r>
              <a:rPr lang="en-US" altLang="en-US" baseline="30000" smtClean="0"/>
              <a:t>4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531.42 x 10</a:t>
            </a:r>
            <a:r>
              <a:rPr lang="en-US" altLang="en-US" baseline="30000" smtClean="0"/>
              <a:t>5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53.142 x 10</a:t>
            </a:r>
            <a:r>
              <a:rPr lang="en-US" altLang="en-US" baseline="30000" smtClean="0"/>
              <a:t>6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5.3142 x 10</a:t>
            </a:r>
            <a:r>
              <a:rPr lang="en-US" altLang="en-US" baseline="30000" smtClean="0"/>
              <a:t>7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.53142 x 10</a:t>
            </a:r>
            <a:r>
              <a:rPr lang="en-US" altLang="en-US" baseline="30000" smtClean="0"/>
              <a:t>8</a:t>
            </a:r>
          </a:p>
        </p:txBody>
      </p:sp>
      <p:sp>
        <p:nvSpPr>
          <p:cNvPr id="156784" name="CorShape1"/>
          <p:cNvSpPr>
            <a:spLocks/>
          </p:cNvSpPr>
          <p:nvPr>
            <p:custDataLst>
              <p:tags r:id="rId3"/>
            </p:custDataLst>
          </p:nvPr>
        </p:nvSpPr>
        <p:spPr bwMode="auto">
          <a:xfrm rot="10800000">
            <a:off x="223838" y="4664075"/>
            <a:ext cx="292100" cy="292100"/>
          </a:xfrm>
          <a:custGeom>
            <a:avLst/>
            <a:gdLst>
              <a:gd name="T0" fmla="*/ 248285 w 960"/>
              <a:gd name="T1" fmla="*/ 177800 h 1104"/>
              <a:gd name="T2" fmla="*/ 292100 w 960"/>
              <a:gd name="T3" fmla="*/ 88900 h 1104"/>
              <a:gd name="T4" fmla="*/ 175260 w 960"/>
              <a:gd name="T5" fmla="*/ 0 h 1104"/>
              <a:gd name="T6" fmla="*/ 0 w 960"/>
              <a:gd name="T7" fmla="*/ 241300 h 1104"/>
              <a:gd name="T8" fmla="*/ 0 w 960"/>
              <a:gd name="T9" fmla="*/ 292100 h 1104"/>
              <a:gd name="T10" fmla="*/ 189865 w 960"/>
              <a:gd name="T11" fmla="*/ 88900 h 1104"/>
              <a:gd name="T12" fmla="*/ 248285 w 960"/>
              <a:gd name="T13" fmla="*/ 177800 h 11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0" h="1104">
                <a:moveTo>
                  <a:pt x="816" y="672"/>
                </a:moveTo>
                <a:lnTo>
                  <a:pt x="960" y="336"/>
                </a:lnTo>
                <a:lnTo>
                  <a:pt x="576" y="0"/>
                </a:lnTo>
                <a:lnTo>
                  <a:pt x="0" y="912"/>
                </a:lnTo>
                <a:lnTo>
                  <a:pt x="0" y="1104"/>
                </a:lnTo>
                <a:lnTo>
                  <a:pt x="624" y="336"/>
                </a:lnTo>
                <a:lnTo>
                  <a:pt x="816" y="672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MARTInkShape-181"/>
          <p:cNvSpPr/>
          <p:nvPr>
            <p:custDataLst>
              <p:tags r:id="rId4"/>
            </p:custDataLst>
          </p:nvPr>
        </p:nvSpPr>
        <p:spPr bwMode="auto">
          <a:xfrm>
            <a:off x="2113370" y="5528270"/>
            <a:ext cx="115540" cy="29697"/>
          </a:xfrm>
          <a:custGeom>
            <a:avLst/>
            <a:gdLst/>
            <a:ahLst/>
            <a:cxnLst/>
            <a:rect l="0" t="0" r="0" b="0"/>
            <a:pathLst>
              <a:path w="115540" h="29697">
                <a:moveTo>
                  <a:pt x="0" y="29696"/>
                </a:moveTo>
                <a:lnTo>
                  <a:pt x="0" y="29696"/>
                </a:lnTo>
                <a:lnTo>
                  <a:pt x="14169" y="28240"/>
                </a:lnTo>
                <a:lnTo>
                  <a:pt x="45053" y="22628"/>
                </a:lnTo>
                <a:lnTo>
                  <a:pt x="79946" y="12196"/>
                </a:lnTo>
                <a:lnTo>
                  <a:pt x="98141" y="6080"/>
                </a:lnTo>
                <a:lnTo>
                  <a:pt x="115539" y="0"/>
                </a:lnTo>
              </a:path>
            </a:pathLst>
          </a:cu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en-US" smtClean="0"/>
              <a:t>How wide is our universe?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2672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ctr">
              <a:buFontTx/>
              <a:buNone/>
            </a:pPr>
            <a:r>
              <a:rPr lang="en-US" altLang="en-US" sz="4000" b="1" dirty="0" smtClean="0"/>
              <a:t>210,000,000,000,000,000,000,000 miles</a:t>
            </a:r>
          </a:p>
          <a:p>
            <a:pPr algn="ctr">
              <a:buFontTx/>
              <a:buNone/>
            </a:pPr>
            <a:r>
              <a:rPr lang="en-US" altLang="en-US" sz="4000" b="1" dirty="0" smtClean="0"/>
              <a:t>(22 zeros)</a:t>
            </a:r>
          </a:p>
          <a:p>
            <a:pPr algn="ctr">
              <a:buFontTx/>
              <a:buNone/>
            </a:pPr>
            <a:r>
              <a:rPr lang="en-US" altLang="en-US" sz="4000" dirty="0" smtClean="0"/>
              <a:t>This number is written in decimal notation.  When numbers get this large, it is easier to write them in scientific notation.</a:t>
            </a:r>
          </a:p>
        </p:txBody>
      </p:sp>
      <p:sp>
        <p:nvSpPr>
          <p:cNvPr id="21" name="SMARTInkShape-210"/>
          <p:cNvSpPr/>
          <p:nvPr>
            <p:custDataLst>
              <p:tags r:id="rId2"/>
            </p:custDataLst>
          </p:nvPr>
        </p:nvSpPr>
        <p:spPr bwMode="auto">
          <a:xfrm>
            <a:off x="335756" y="4722019"/>
            <a:ext cx="7145" cy="1"/>
          </a:xfrm>
          <a:custGeom>
            <a:avLst/>
            <a:gdLst/>
            <a:ahLst/>
            <a:cxnLst/>
            <a:rect l="0" t="0" r="0" b="0"/>
            <a:pathLst>
              <a:path w="7145" h="1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</a:path>
            </a:pathLst>
          </a:cu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grpSp>
        <p:nvGrpSpPr>
          <p:cNvPr id="125960" name="SMARTInkShape-Group75"/>
          <p:cNvGrpSpPr/>
          <p:nvPr/>
        </p:nvGrpSpPr>
        <p:grpSpPr>
          <a:xfrm>
            <a:off x="135731" y="4197743"/>
            <a:ext cx="889662" cy="1009778"/>
            <a:chOff x="135731" y="4197743"/>
            <a:chExt cx="889662" cy="1009778"/>
          </a:xfrm>
        </p:grpSpPr>
        <p:sp>
          <p:nvSpPr>
            <p:cNvPr id="22" name="SMARTInkShape-211"/>
            <p:cNvSpPr/>
            <p:nvPr>
              <p:custDataLst>
                <p:tags r:id="rId3"/>
              </p:custDataLst>
            </p:nvPr>
          </p:nvSpPr>
          <p:spPr bwMode="auto">
            <a:xfrm>
              <a:off x="585788" y="4622671"/>
              <a:ext cx="85726" cy="135068"/>
            </a:xfrm>
            <a:custGeom>
              <a:avLst/>
              <a:gdLst/>
              <a:ahLst/>
              <a:cxnLst/>
              <a:rect l="0" t="0" r="0" b="0"/>
              <a:pathLst>
                <a:path w="85726" h="135068">
                  <a:moveTo>
                    <a:pt x="0" y="13623"/>
                  </a:moveTo>
                  <a:lnTo>
                    <a:pt x="0" y="13623"/>
                  </a:lnTo>
                  <a:lnTo>
                    <a:pt x="0" y="23566"/>
                  </a:lnTo>
                  <a:lnTo>
                    <a:pt x="4115" y="38459"/>
                  </a:lnTo>
                  <a:lnTo>
                    <a:pt x="465" y="71010"/>
                  </a:lnTo>
                  <a:lnTo>
                    <a:pt x="27" y="104249"/>
                  </a:lnTo>
                  <a:lnTo>
                    <a:pt x="0" y="119623"/>
                  </a:lnTo>
                  <a:lnTo>
                    <a:pt x="793" y="95129"/>
                  </a:lnTo>
                  <a:lnTo>
                    <a:pt x="9943" y="63074"/>
                  </a:lnTo>
                  <a:lnTo>
                    <a:pt x="21486" y="27837"/>
                  </a:lnTo>
                  <a:lnTo>
                    <a:pt x="27012" y="15178"/>
                  </a:lnTo>
                  <a:lnTo>
                    <a:pt x="34759" y="6906"/>
                  </a:lnTo>
                  <a:lnTo>
                    <a:pt x="41377" y="2700"/>
                  </a:lnTo>
                  <a:lnTo>
                    <a:pt x="49566" y="332"/>
                  </a:lnTo>
                  <a:lnTo>
                    <a:pt x="52094" y="0"/>
                  </a:lnTo>
                  <a:lnTo>
                    <a:pt x="63236" y="3325"/>
                  </a:lnTo>
                  <a:lnTo>
                    <a:pt x="69909" y="9310"/>
                  </a:lnTo>
                  <a:lnTo>
                    <a:pt x="80660" y="26088"/>
                  </a:lnTo>
                  <a:lnTo>
                    <a:pt x="84724" y="49599"/>
                  </a:lnTo>
                  <a:lnTo>
                    <a:pt x="85637" y="85021"/>
                  </a:lnTo>
                  <a:lnTo>
                    <a:pt x="85719" y="120637"/>
                  </a:lnTo>
                  <a:lnTo>
                    <a:pt x="85725" y="13506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3" name="SMARTInkShape-212"/>
            <p:cNvSpPr/>
            <p:nvPr>
              <p:custDataLst>
                <p:tags r:id="rId4"/>
              </p:custDataLst>
            </p:nvPr>
          </p:nvSpPr>
          <p:spPr bwMode="auto">
            <a:xfrm>
              <a:off x="689727" y="4545294"/>
              <a:ext cx="110247" cy="198157"/>
            </a:xfrm>
            <a:custGeom>
              <a:avLst/>
              <a:gdLst/>
              <a:ahLst/>
              <a:cxnLst/>
              <a:rect l="0" t="0" r="0" b="0"/>
              <a:pathLst>
                <a:path w="110247" h="198157">
                  <a:moveTo>
                    <a:pt x="74654" y="98144"/>
                  </a:moveTo>
                  <a:lnTo>
                    <a:pt x="74654" y="98144"/>
                  </a:lnTo>
                  <a:lnTo>
                    <a:pt x="80805" y="91993"/>
                  </a:lnTo>
                  <a:lnTo>
                    <a:pt x="81504" y="87502"/>
                  </a:lnTo>
                  <a:lnTo>
                    <a:pt x="81790" y="73309"/>
                  </a:lnTo>
                  <a:lnTo>
                    <a:pt x="80999" y="72062"/>
                  </a:lnTo>
                  <a:lnTo>
                    <a:pt x="79678" y="71231"/>
                  </a:lnTo>
                  <a:lnTo>
                    <a:pt x="74522" y="69787"/>
                  </a:lnTo>
                  <a:lnTo>
                    <a:pt x="71156" y="69666"/>
                  </a:lnTo>
                  <a:lnTo>
                    <a:pt x="67014" y="71728"/>
                  </a:lnTo>
                  <a:lnTo>
                    <a:pt x="37050" y="94406"/>
                  </a:lnTo>
                  <a:lnTo>
                    <a:pt x="27882" y="108766"/>
                  </a:lnTo>
                  <a:lnTo>
                    <a:pt x="15556" y="132433"/>
                  </a:lnTo>
                  <a:lnTo>
                    <a:pt x="8701" y="142752"/>
                  </a:lnTo>
                  <a:lnTo>
                    <a:pt x="147" y="167116"/>
                  </a:lnTo>
                  <a:lnTo>
                    <a:pt x="0" y="176688"/>
                  </a:lnTo>
                  <a:lnTo>
                    <a:pt x="2581" y="185440"/>
                  </a:lnTo>
                  <a:lnTo>
                    <a:pt x="6374" y="191975"/>
                  </a:lnTo>
                  <a:lnTo>
                    <a:pt x="10705" y="195409"/>
                  </a:lnTo>
                  <a:lnTo>
                    <a:pt x="12972" y="196325"/>
                  </a:lnTo>
                  <a:lnTo>
                    <a:pt x="19723" y="195226"/>
                  </a:lnTo>
                  <a:lnTo>
                    <a:pt x="36992" y="188052"/>
                  </a:lnTo>
                  <a:lnTo>
                    <a:pt x="50972" y="177524"/>
                  </a:lnTo>
                  <a:lnTo>
                    <a:pt x="79428" y="144241"/>
                  </a:lnTo>
                  <a:lnTo>
                    <a:pt x="92766" y="113100"/>
                  </a:lnTo>
                  <a:lnTo>
                    <a:pt x="103044" y="78490"/>
                  </a:lnTo>
                  <a:lnTo>
                    <a:pt x="108925" y="48488"/>
                  </a:lnTo>
                  <a:lnTo>
                    <a:pt x="110246" y="15249"/>
                  </a:lnTo>
                  <a:lnTo>
                    <a:pt x="108200" y="7591"/>
                  </a:lnTo>
                  <a:lnTo>
                    <a:pt x="104211" y="0"/>
                  </a:lnTo>
                  <a:lnTo>
                    <a:pt x="103090" y="170"/>
                  </a:lnTo>
                  <a:lnTo>
                    <a:pt x="99728" y="2477"/>
                  </a:lnTo>
                  <a:lnTo>
                    <a:pt x="97704" y="6148"/>
                  </a:lnTo>
                  <a:lnTo>
                    <a:pt x="96405" y="18765"/>
                  </a:lnTo>
                  <a:lnTo>
                    <a:pt x="96114" y="53480"/>
                  </a:lnTo>
                  <a:lnTo>
                    <a:pt x="96094" y="79971"/>
                  </a:lnTo>
                  <a:lnTo>
                    <a:pt x="96088" y="107928"/>
                  </a:lnTo>
                  <a:lnTo>
                    <a:pt x="91176" y="140117"/>
                  </a:lnTo>
                  <a:lnTo>
                    <a:pt x="89383" y="169405"/>
                  </a:lnTo>
                  <a:lnTo>
                    <a:pt x="88942" y="198156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4" name="SMARTInkShape-213"/>
            <p:cNvSpPr/>
            <p:nvPr>
              <p:custDataLst>
                <p:tags r:id="rId5"/>
              </p:custDataLst>
            </p:nvPr>
          </p:nvSpPr>
          <p:spPr bwMode="auto">
            <a:xfrm>
              <a:off x="685800" y="4829778"/>
              <a:ext cx="128589" cy="170848"/>
            </a:xfrm>
            <a:custGeom>
              <a:avLst/>
              <a:gdLst/>
              <a:ahLst/>
              <a:cxnLst/>
              <a:rect l="0" t="0" r="0" b="0"/>
              <a:pathLst>
                <a:path w="128589" h="170848">
                  <a:moveTo>
                    <a:pt x="0" y="56547"/>
                  </a:moveTo>
                  <a:lnTo>
                    <a:pt x="0" y="56547"/>
                  </a:lnTo>
                  <a:lnTo>
                    <a:pt x="0" y="42373"/>
                  </a:lnTo>
                  <a:lnTo>
                    <a:pt x="0" y="46086"/>
                  </a:lnTo>
                  <a:lnTo>
                    <a:pt x="8819" y="78221"/>
                  </a:lnTo>
                  <a:lnTo>
                    <a:pt x="12667" y="92337"/>
                  </a:lnTo>
                  <a:lnTo>
                    <a:pt x="14275" y="127930"/>
                  </a:lnTo>
                  <a:lnTo>
                    <a:pt x="14287" y="134707"/>
                  </a:lnTo>
                  <a:lnTo>
                    <a:pt x="14288" y="103750"/>
                  </a:lnTo>
                  <a:lnTo>
                    <a:pt x="16404" y="84291"/>
                  </a:lnTo>
                  <a:lnTo>
                    <a:pt x="21563" y="50088"/>
                  </a:lnTo>
                  <a:lnTo>
                    <a:pt x="31287" y="23613"/>
                  </a:lnTo>
                  <a:lnTo>
                    <a:pt x="38198" y="12834"/>
                  </a:lnTo>
                  <a:lnTo>
                    <a:pt x="42906" y="9338"/>
                  </a:lnTo>
                  <a:lnTo>
                    <a:pt x="48604" y="7093"/>
                  </a:lnTo>
                  <a:lnTo>
                    <a:pt x="51500" y="8903"/>
                  </a:lnTo>
                  <a:lnTo>
                    <a:pt x="59826" y="16532"/>
                  </a:lnTo>
                  <a:lnTo>
                    <a:pt x="62308" y="23152"/>
                  </a:lnTo>
                  <a:lnTo>
                    <a:pt x="64216" y="58225"/>
                  </a:lnTo>
                  <a:lnTo>
                    <a:pt x="64291" y="90182"/>
                  </a:lnTo>
                  <a:lnTo>
                    <a:pt x="64294" y="113563"/>
                  </a:lnTo>
                  <a:lnTo>
                    <a:pt x="65088" y="95007"/>
                  </a:lnTo>
                  <a:lnTo>
                    <a:pt x="74237" y="63111"/>
                  </a:lnTo>
                  <a:lnTo>
                    <a:pt x="84220" y="30885"/>
                  </a:lnTo>
                  <a:lnTo>
                    <a:pt x="99211" y="3977"/>
                  </a:lnTo>
                  <a:lnTo>
                    <a:pt x="103096" y="1433"/>
                  </a:lnTo>
                  <a:lnTo>
                    <a:pt x="109746" y="0"/>
                  </a:lnTo>
                  <a:lnTo>
                    <a:pt x="112057" y="1387"/>
                  </a:lnTo>
                  <a:lnTo>
                    <a:pt x="116743" y="7161"/>
                  </a:lnTo>
                  <a:lnTo>
                    <a:pt x="119354" y="15018"/>
                  </a:lnTo>
                  <a:lnTo>
                    <a:pt x="123377" y="50147"/>
                  </a:lnTo>
                  <a:lnTo>
                    <a:pt x="127558" y="78126"/>
                  </a:lnTo>
                  <a:lnTo>
                    <a:pt x="128384" y="110698"/>
                  </a:lnTo>
                  <a:lnTo>
                    <a:pt x="128561" y="142975"/>
                  </a:lnTo>
                  <a:lnTo>
                    <a:pt x="128588" y="17084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5" name="SMARTInkShape-214"/>
            <p:cNvSpPr/>
            <p:nvPr>
              <p:custDataLst>
                <p:tags r:id="rId6"/>
              </p:custDataLst>
            </p:nvPr>
          </p:nvSpPr>
          <p:spPr bwMode="auto">
            <a:xfrm>
              <a:off x="450474" y="4845302"/>
              <a:ext cx="88164" cy="144128"/>
            </a:xfrm>
            <a:custGeom>
              <a:avLst/>
              <a:gdLst/>
              <a:ahLst/>
              <a:cxnLst/>
              <a:rect l="0" t="0" r="0" b="0"/>
              <a:pathLst>
                <a:path w="88164" h="144128">
                  <a:moveTo>
                    <a:pt x="49589" y="26736"/>
                  </a:moveTo>
                  <a:lnTo>
                    <a:pt x="49589" y="26736"/>
                  </a:lnTo>
                  <a:lnTo>
                    <a:pt x="43438" y="26736"/>
                  </a:lnTo>
                  <a:lnTo>
                    <a:pt x="23329" y="59313"/>
                  </a:lnTo>
                  <a:lnTo>
                    <a:pt x="9102" y="92821"/>
                  </a:lnTo>
                  <a:lnTo>
                    <a:pt x="2756" y="107524"/>
                  </a:lnTo>
                  <a:lnTo>
                    <a:pt x="0" y="127695"/>
                  </a:lnTo>
                  <a:lnTo>
                    <a:pt x="1885" y="133255"/>
                  </a:lnTo>
                  <a:lnTo>
                    <a:pt x="9562" y="143291"/>
                  </a:lnTo>
                  <a:lnTo>
                    <a:pt x="12585" y="144127"/>
                  </a:lnTo>
                  <a:lnTo>
                    <a:pt x="33378" y="141599"/>
                  </a:lnTo>
                  <a:lnTo>
                    <a:pt x="42648" y="137053"/>
                  </a:lnTo>
                  <a:lnTo>
                    <a:pt x="68921" y="117766"/>
                  </a:lnTo>
                  <a:lnTo>
                    <a:pt x="82650" y="94756"/>
                  </a:lnTo>
                  <a:lnTo>
                    <a:pt x="87566" y="82367"/>
                  </a:lnTo>
                  <a:lnTo>
                    <a:pt x="88163" y="68923"/>
                  </a:lnTo>
                  <a:lnTo>
                    <a:pt x="83441" y="34447"/>
                  </a:lnTo>
                  <a:lnTo>
                    <a:pt x="78922" y="24607"/>
                  </a:lnTo>
                  <a:lnTo>
                    <a:pt x="67452" y="10935"/>
                  </a:lnTo>
                  <a:lnTo>
                    <a:pt x="54793" y="2298"/>
                  </a:lnTo>
                  <a:lnTo>
                    <a:pt x="48462" y="0"/>
                  </a:lnTo>
                  <a:lnTo>
                    <a:pt x="40886" y="1094"/>
                  </a:lnTo>
                  <a:lnTo>
                    <a:pt x="21504" y="7051"/>
                  </a:lnTo>
                  <a:lnTo>
                    <a:pt x="13870" y="12448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6" name="SMARTInkShape-215"/>
            <p:cNvSpPr/>
            <p:nvPr>
              <p:custDataLst>
                <p:tags r:id="rId7"/>
              </p:custDataLst>
            </p:nvPr>
          </p:nvSpPr>
          <p:spPr bwMode="auto">
            <a:xfrm>
              <a:off x="578644" y="4836319"/>
              <a:ext cx="42863" cy="149892"/>
            </a:xfrm>
            <a:custGeom>
              <a:avLst/>
              <a:gdLst/>
              <a:ahLst/>
              <a:cxnLst/>
              <a:rect l="0" t="0" r="0" b="0"/>
              <a:pathLst>
                <a:path w="42863" h="149892">
                  <a:moveTo>
                    <a:pt x="14287" y="35719"/>
                  </a:moveTo>
                  <a:lnTo>
                    <a:pt x="14287" y="35719"/>
                  </a:lnTo>
                  <a:lnTo>
                    <a:pt x="13494" y="60554"/>
                  </a:lnTo>
                  <a:lnTo>
                    <a:pt x="5468" y="95045"/>
                  </a:lnTo>
                  <a:lnTo>
                    <a:pt x="480" y="126035"/>
                  </a:lnTo>
                  <a:lnTo>
                    <a:pt x="1" y="149891"/>
                  </a:lnTo>
                  <a:lnTo>
                    <a:pt x="0" y="117905"/>
                  </a:lnTo>
                  <a:lnTo>
                    <a:pt x="2116" y="92169"/>
                  </a:lnTo>
                  <a:lnTo>
                    <a:pt x="7275" y="57851"/>
                  </a:lnTo>
                  <a:lnTo>
                    <a:pt x="19270" y="26464"/>
                  </a:lnTo>
                  <a:lnTo>
                    <a:pt x="30985" y="6209"/>
                  </a:lnTo>
                  <a:lnTo>
                    <a:pt x="35731" y="2759"/>
                  </a:lnTo>
                  <a:lnTo>
                    <a:pt x="42862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7" name="SMARTInkShape-216"/>
            <p:cNvSpPr/>
            <p:nvPr>
              <p:custDataLst>
                <p:tags r:id="rId8"/>
              </p:custDataLst>
            </p:nvPr>
          </p:nvSpPr>
          <p:spPr bwMode="auto">
            <a:xfrm>
              <a:off x="907551" y="4472221"/>
              <a:ext cx="117842" cy="278374"/>
            </a:xfrm>
            <a:custGeom>
              <a:avLst/>
              <a:gdLst/>
              <a:ahLst/>
              <a:cxnLst/>
              <a:rect l="0" t="0" r="0" b="0"/>
              <a:pathLst>
                <a:path w="117842" h="278374">
                  <a:moveTo>
                    <a:pt x="6849" y="142642"/>
                  </a:moveTo>
                  <a:lnTo>
                    <a:pt x="6849" y="142642"/>
                  </a:lnTo>
                  <a:lnTo>
                    <a:pt x="3057" y="142642"/>
                  </a:lnTo>
                  <a:lnTo>
                    <a:pt x="1940" y="143435"/>
                  </a:lnTo>
                  <a:lnTo>
                    <a:pt x="1195" y="144758"/>
                  </a:lnTo>
                  <a:lnTo>
                    <a:pt x="0" y="152584"/>
                  </a:lnTo>
                  <a:lnTo>
                    <a:pt x="557" y="167478"/>
                  </a:lnTo>
                  <a:lnTo>
                    <a:pt x="6192" y="195119"/>
                  </a:lnTo>
                  <a:lnTo>
                    <a:pt x="7585" y="222818"/>
                  </a:lnTo>
                  <a:lnTo>
                    <a:pt x="13326" y="235085"/>
                  </a:lnTo>
                  <a:lnTo>
                    <a:pt x="13967" y="242312"/>
                  </a:lnTo>
                  <a:lnTo>
                    <a:pt x="13992" y="206690"/>
                  </a:lnTo>
                  <a:lnTo>
                    <a:pt x="14787" y="178181"/>
                  </a:lnTo>
                  <a:lnTo>
                    <a:pt x="23936" y="152456"/>
                  </a:lnTo>
                  <a:lnTo>
                    <a:pt x="30785" y="141757"/>
                  </a:lnTo>
                  <a:lnTo>
                    <a:pt x="45914" y="131031"/>
                  </a:lnTo>
                  <a:lnTo>
                    <a:pt x="59523" y="124473"/>
                  </a:lnTo>
                  <a:lnTo>
                    <a:pt x="93555" y="121337"/>
                  </a:lnTo>
                  <a:lnTo>
                    <a:pt x="101684" y="121248"/>
                  </a:lnTo>
                  <a:lnTo>
                    <a:pt x="106677" y="123344"/>
                  </a:lnTo>
                  <a:lnTo>
                    <a:pt x="113576" y="128061"/>
                  </a:lnTo>
                  <a:lnTo>
                    <a:pt x="113968" y="134479"/>
                  </a:lnTo>
                  <a:lnTo>
                    <a:pt x="114004" y="128622"/>
                  </a:lnTo>
                  <a:lnTo>
                    <a:pt x="107854" y="122227"/>
                  </a:lnTo>
                  <a:lnTo>
                    <a:pt x="103363" y="121512"/>
                  </a:lnTo>
                  <a:lnTo>
                    <a:pt x="83020" y="121218"/>
                  </a:lnTo>
                  <a:lnTo>
                    <a:pt x="78274" y="123330"/>
                  </a:lnTo>
                  <a:lnTo>
                    <a:pt x="61469" y="134189"/>
                  </a:lnTo>
                  <a:lnTo>
                    <a:pt x="47624" y="155003"/>
                  </a:lnTo>
                  <a:lnTo>
                    <a:pt x="33069" y="189313"/>
                  </a:lnTo>
                  <a:lnTo>
                    <a:pt x="29699" y="200479"/>
                  </a:lnTo>
                  <a:lnTo>
                    <a:pt x="28701" y="212607"/>
                  </a:lnTo>
                  <a:lnTo>
                    <a:pt x="29354" y="215479"/>
                  </a:lnTo>
                  <a:lnTo>
                    <a:pt x="30584" y="217394"/>
                  </a:lnTo>
                  <a:lnTo>
                    <a:pt x="40490" y="225628"/>
                  </a:lnTo>
                  <a:lnTo>
                    <a:pt x="45084" y="227150"/>
                  </a:lnTo>
                  <a:lnTo>
                    <a:pt x="55925" y="228006"/>
                  </a:lnTo>
                  <a:lnTo>
                    <a:pt x="59410" y="226539"/>
                  </a:lnTo>
                  <a:lnTo>
                    <a:pt x="80621" y="203976"/>
                  </a:lnTo>
                  <a:lnTo>
                    <a:pt x="92094" y="183273"/>
                  </a:lnTo>
                  <a:lnTo>
                    <a:pt x="102004" y="152696"/>
                  </a:lnTo>
                  <a:lnTo>
                    <a:pt x="110812" y="120992"/>
                  </a:lnTo>
                  <a:lnTo>
                    <a:pt x="115491" y="87095"/>
                  </a:lnTo>
                  <a:lnTo>
                    <a:pt x="117841" y="71916"/>
                  </a:lnTo>
                  <a:lnTo>
                    <a:pt x="114998" y="42770"/>
                  </a:lnTo>
                  <a:lnTo>
                    <a:pt x="113653" y="29992"/>
                  </a:lnTo>
                  <a:lnTo>
                    <a:pt x="106768" y="5739"/>
                  </a:lnTo>
                  <a:lnTo>
                    <a:pt x="105212" y="3748"/>
                  </a:lnTo>
                  <a:lnTo>
                    <a:pt x="100039" y="0"/>
                  </a:lnTo>
                  <a:lnTo>
                    <a:pt x="96021" y="7420"/>
                  </a:lnTo>
                  <a:lnTo>
                    <a:pt x="93595" y="19673"/>
                  </a:lnTo>
                  <a:lnTo>
                    <a:pt x="90592" y="52630"/>
                  </a:lnTo>
                  <a:lnTo>
                    <a:pt x="86960" y="79194"/>
                  </a:lnTo>
                  <a:lnTo>
                    <a:pt x="83767" y="107174"/>
                  </a:lnTo>
                  <a:lnTo>
                    <a:pt x="77794" y="137689"/>
                  </a:lnTo>
                  <a:lnTo>
                    <a:pt x="73113" y="171866"/>
                  </a:lnTo>
                  <a:lnTo>
                    <a:pt x="71727" y="205011"/>
                  </a:lnTo>
                  <a:lnTo>
                    <a:pt x="73432" y="234940"/>
                  </a:lnTo>
                  <a:lnTo>
                    <a:pt x="77647" y="270066"/>
                  </a:lnTo>
                  <a:lnTo>
                    <a:pt x="78287" y="278373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8" name="SMARTInkShape-217"/>
            <p:cNvSpPr/>
            <p:nvPr>
              <p:custDataLst>
                <p:tags r:id="rId9"/>
              </p:custDataLst>
            </p:nvPr>
          </p:nvSpPr>
          <p:spPr bwMode="auto">
            <a:xfrm>
              <a:off x="304271" y="4772025"/>
              <a:ext cx="95415" cy="435496"/>
            </a:xfrm>
            <a:custGeom>
              <a:avLst/>
              <a:gdLst/>
              <a:ahLst/>
              <a:cxnLst/>
              <a:rect l="0" t="0" r="0" b="0"/>
              <a:pathLst>
                <a:path w="95415" h="435496">
                  <a:moveTo>
                    <a:pt x="81492" y="0"/>
                  </a:moveTo>
                  <a:lnTo>
                    <a:pt x="81492" y="0"/>
                  </a:lnTo>
                  <a:lnTo>
                    <a:pt x="77699" y="3792"/>
                  </a:lnTo>
                  <a:lnTo>
                    <a:pt x="75837" y="9887"/>
                  </a:lnTo>
                  <a:lnTo>
                    <a:pt x="66708" y="43731"/>
                  </a:lnTo>
                  <a:lnTo>
                    <a:pt x="57581" y="75402"/>
                  </a:lnTo>
                  <a:lnTo>
                    <a:pt x="50506" y="106655"/>
                  </a:lnTo>
                  <a:lnTo>
                    <a:pt x="45760" y="131540"/>
                  </a:lnTo>
                  <a:lnTo>
                    <a:pt x="41005" y="158475"/>
                  </a:lnTo>
                  <a:lnTo>
                    <a:pt x="36245" y="186320"/>
                  </a:lnTo>
                  <a:lnTo>
                    <a:pt x="31484" y="214572"/>
                  </a:lnTo>
                  <a:lnTo>
                    <a:pt x="26722" y="243003"/>
                  </a:lnTo>
                  <a:lnTo>
                    <a:pt x="21960" y="271514"/>
                  </a:lnTo>
                  <a:lnTo>
                    <a:pt x="17198" y="300060"/>
                  </a:lnTo>
                  <a:lnTo>
                    <a:pt x="12435" y="327829"/>
                  </a:lnTo>
                  <a:lnTo>
                    <a:pt x="7673" y="353400"/>
                  </a:lnTo>
                  <a:lnTo>
                    <a:pt x="529" y="386316"/>
                  </a:lnTo>
                  <a:lnTo>
                    <a:pt x="0" y="402148"/>
                  </a:lnTo>
                  <a:lnTo>
                    <a:pt x="2335" y="425247"/>
                  </a:lnTo>
                  <a:lnTo>
                    <a:pt x="4114" y="428754"/>
                  </a:lnTo>
                  <a:lnTo>
                    <a:pt x="6888" y="431093"/>
                  </a:lnTo>
                  <a:lnTo>
                    <a:pt x="16260" y="434384"/>
                  </a:lnTo>
                  <a:lnTo>
                    <a:pt x="30330" y="435495"/>
                  </a:lnTo>
                  <a:lnTo>
                    <a:pt x="39174" y="431414"/>
                  </a:lnTo>
                  <a:lnTo>
                    <a:pt x="47602" y="424308"/>
                  </a:lnTo>
                  <a:lnTo>
                    <a:pt x="70269" y="391796"/>
                  </a:lnTo>
                  <a:lnTo>
                    <a:pt x="79414" y="378125"/>
                  </a:lnTo>
                  <a:lnTo>
                    <a:pt x="85903" y="349457"/>
                  </a:lnTo>
                  <a:lnTo>
                    <a:pt x="91618" y="319619"/>
                  </a:lnTo>
                  <a:lnTo>
                    <a:pt x="94546" y="286878"/>
                  </a:lnTo>
                  <a:lnTo>
                    <a:pt x="95414" y="252041"/>
                  </a:lnTo>
                  <a:lnTo>
                    <a:pt x="91878" y="220376"/>
                  </a:lnTo>
                  <a:lnTo>
                    <a:pt x="89596" y="190885"/>
                  </a:lnTo>
                  <a:lnTo>
                    <a:pt x="78212" y="158973"/>
                  </a:lnTo>
                  <a:lnTo>
                    <a:pt x="69231" y="142530"/>
                  </a:lnTo>
                  <a:lnTo>
                    <a:pt x="52917" y="128588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9" name="SMARTInkShape-218"/>
            <p:cNvSpPr/>
            <p:nvPr>
              <p:custDataLst>
                <p:tags r:id="rId10"/>
              </p:custDataLst>
            </p:nvPr>
          </p:nvSpPr>
          <p:spPr bwMode="auto">
            <a:xfrm>
              <a:off x="807368" y="4607840"/>
              <a:ext cx="85564" cy="114180"/>
            </a:xfrm>
            <a:custGeom>
              <a:avLst/>
              <a:gdLst/>
              <a:ahLst/>
              <a:cxnLst/>
              <a:rect l="0" t="0" r="0" b="0"/>
              <a:pathLst>
                <a:path w="85564" h="114180">
                  <a:moveTo>
                    <a:pt x="64170" y="28454"/>
                  </a:moveTo>
                  <a:lnTo>
                    <a:pt x="64170" y="28454"/>
                  </a:lnTo>
                  <a:lnTo>
                    <a:pt x="64170" y="4543"/>
                  </a:lnTo>
                  <a:lnTo>
                    <a:pt x="63376" y="2989"/>
                  </a:lnTo>
                  <a:lnTo>
                    <a:pt x="62053" y="1952"/>
                  </a:lnTo>
                  <a:lnTo>
                    <a:pt x="58466" y="800"/>
                  </a:lnTo>
                  <a:lnTo>
                    <a:pt x="43585" y="0"/>
                  </a:lnTo>
                  <a:lnTo>
                    <a:pt x="37029" y="2050"/>
                  </a:lnTo>
                  <a:lnTo>
                    <a:pt x="26353" y="9833"/>
                  </a:lnTo>
                  <a:lnTo>
                    <a:pt x="11807" y="33672"/>
                  </a:lnTo>
                  <a:lnTo>
                    <a:pt x="3056" y="57266"/>
                  </a:lnTo>
                  <a:lnTo>
                    <a:pt x="62" y="90505"/>
                  </a:lnTo>
                  <a:lnTo>
                    <a:pt x="0" y="93634"/>
                  </a:lnTo>
                  <a:lnTo>
                    <a:pt x="752" y="95720"/>
                  </a:lnTo>
                  <a:lnTo>
                    <a:pt x="2048" y="97110"/>
                  </a:lnTo>
                  <a:lnTo>
                    <a:pt x="14354" y="105301"/>
                  </a:lnTo>
                  <a:lnTo>
                    <a:pt x="16672" y="105879"/>
                  </a:lnTo>
                  <a:lnTo>
                    <a:pt x="23480" y="104405"/>
                  </a:lnTo>
                  <a:lnTo>
                    <a:pt x="45406" y="93989"/>
                  </a:lnTo>
                  <a:lnTo>
                    <a:pt x="65177" y="77026"/>
                  </a:lnTo>
                  <a:lnTo>
                    <a:pt x="73288" y="65423"/>
                  </a:lnTo>
                  <a:lnTo>
                    <a:pt x="83430" y="39055"/>
                  </a:lnTo>
                  <a:lnTo>
                    <a:pt x="85563" y="15637"/>
                  </a:lnTo>
                  <a:lnTo>
                    <a:pt x="84782" y="15941"/>
                  </a:lnTo>
                  <a:lnTo>
                    <a:pt x="81797" y="18395"/>
                  </a:lnTo>
                  <a:lnTo>
                    <a:pt x="79942" y="22131"/>
                  </a:lnTo>
                  <a:lnTo>
                    <a:pt x="78544" y="45612"/>
                  </a:lnTo>
                  <a:lnTo>
                    <a:pt x="78465" y="79705"/>
                  </a:lnTo>
                  <a:lnTo>
                    <a:pt x="78457" y="114179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30" name="SMARTInkShape-219"/>
            <p:cNvSpPr/>
            <p:nvPr>
              <p:custDataLst>
                <p:tags r:id="rId11"/>
              </p:custDataLst>
            </p:nvPr>
          </p:nvSpPr>
          <p:spPr bwMode="auto">
            <a:xfrm>
              <a:off x="307181" y="4622138"/>
              <a:ext cx="250033" cy="157032"/>
            </a:xfrm>
            <a:custGeom>
              <a:avLst/>
              <a:gdLst/>
              <a:ahLst/>
              <a:cxnLst/>
              <a:rect l="0" t="0" r="0" b="0"/>
              <a:pathLst>
                <a:path w="250033" h="157032">
                  <a:moveTo>
                    <a:pt x="0" y="92737"/>
                  </a:moveTo>
                  <a:lnTo>
                    <a:pt x="0" y="92737"/>
                  </a:lnTo>
                  <a:lnTo>
                    <a:pt x="3793" y="88945"/>
                  </a:lnTo>
                  <a:lnTo>
                    <a:pt x="7771" y="87083"/>
                  </a:lnTo>
                  <a:lnTo>
                    <a:pt x="39943" y="79530"/>
                  </a:lnTo>
                  <a:lnTo>
                    <a:pt x="71994" y="78592"/>
                  </a:lnTo>
                  <a:lnTo>
                    <a:pt x="93034" y="76375"/>
                  </a:lnTo>
                  <a:lnTo>
                    <a:pt x="128609" y="71973"/>
                  </a:lnTo>
                  <a:lnTo>
                    <a:pt x="164309" y="67601"/>
                  </a:lnTo>
                  <a:lnTo>
                    <a:pt x="194371" y="62498"/>
                  </a:lnTo>
                  <a:lnTo>
                    <a:pt x="210521" y="56525"/>
                  </a:lnTo>
                  <a:lnTo>
                    <a:pt x="223089" y="47396"/>
                  </a:lnTo>
                  <a:lnTo>
                    <a:pt x="226151" y="42687"/>
                  </a:lnTo>
                  <a:lnTo>
                    <a:pt x="227875" y="35574"/>
                  </a:lnTo>
                  <a:lnTo>
                    <a:pt x="228457" y="22267"/>
                  </a:lnTo>
                  <a:lnTo>
                    <a:pt x="226420" y="15644"/>
                  </a:lnTo>
                  <a:lnTo>
                    <a:pt x="218645" y="4925"/>
                  </a:lnTo>
                  <a:lnTo>
                    <a:pt x="212005" y="2116"/>
                  </a:lnTo>
                  <a:lnTo>
                    <a:pt x="186991" y="0"/>
                  </a:lnTo>
                  <a:lnTo>
                    <a:pt x="180209" y="2043"/>
                  </a:lnTo>
                  <a:lnTo>
                    <a:pt x="165596" y="13615"/>
                  </a:lnTo>
                  <a:lnTo>
                    <a:pt x="160911" y="22118"/>
                  </a:lnTo>
                  <a:lnTo>
                    <a:pt x="149721" y="57717"/>
                  </a:lnTo>
                  <a:lnTo>
                    <a:pt x="139661" y="92829"/>
                  </a:lnTo>
                  <a:lnTo>
                    <a:pt x="142295" y="124676"/>
                  </a:lnTo>
                  <a:lnTo>
                    <a:pt x="144734" y="132861"/>
                  </a:lnTo>
                  <a:lnTo>
                    <a:pt x="146496" y="136155"/>
                  </a:lnTo>
                  <a:lnTo>
                    <a:pt x="152686" y="141932"/>
                  </a:lnTo>
                  <a:lnTo>
                    <a:pt x="160730" y="146352"/>
                  </a:lnTo>
                  <a:lnTo>
                    <a:pt x="179720" y="149421"/>
                  </a:lnTo>
                  <a:lnTo>
                    <a:pt x="191540" y="145957"/>
                  </a:lnTo>
                  <a:lnTo>
                    <a:pt x="201303" y="139903"/>
                  </a:lnTo>
                  <a:lnTo>
                    <a:pt x="216623" y="125043"/>
                  </a:lnTo>
                  <a:lnTo>
                    <a:pt x="222748" y="116091"/>
                  </a:lnTo>
                  <a:lnTo>
                    <a:pt x="226866" y="98334"/>
                  </a:lnTo>
                  <a:lnTo>
                    <a:pt x="228372" y="66075"/>
                  </a:lnTo>
                  <a:lnTo>
                    <a:pt x="228594" y="31237"/>
                  </a:lnTo>
                  <a:lnTo>
                    <a:pt x="228599" y="28995"/>
                  </a:lnTo>
                  <a:lnTo>
                    <a:pt x="228600" y="59824"/>
                  </a:lnTo>
                  <a:lnTo>
                    <a:pt x="228600" y="94473"/>
                  </a:lnTo>
                  <a:lnTo>
                    <a:pt x="229394" y="107002"/>
                  </a:lnTo>
                  <a:lnTo>
                    <a:pt x="237419" y="140486"/>
                  </a:lnTo>
                  <a:lnTo>
                    <a:pt x="244524" y="151178"/>
                  </a:lnTo>
                  <a:lnTo>
                    <a:pt x="250032" y="157031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31" name="SMARTInkShape-220"/>
            <p:cNvSpPr/>
            <p:nvPr>
              <p:custDataLst>
                <p:tags r:id="rId12"/>
              </p:custDataLst>
            </p:nvPr>
          </p:nvSpPr>
          <p:spPr bwMode="auto">
            <a:xfrm>
              <a:off x="364331" y="4536281"/>
              <a:ext cx="18382" cy="300039"/>
            </a:xfrm>
            <a:custGeom>
              <a:avLst/>
              <a:gdLst/>
              <a:ahLst/>
              <a:cxnLst/>
              <a:rect l="0" t="0" r="0" b="0"/>
              <a:pathLst>
                <a:path w="18382" h="300039">
                  <a:moveTo>
                    <a:pt x="0" y="0"/>
                  </a:moveTo>
                  <a:lnTo>
                    <a:pt x="0" y="0"/>
                  </a:lnTo>
                  <a:lnTo>
                    <a:pt x="5703" y="6497"/>
                  </a:lnTo>
                  <a:lnTo>
                    <a:pt x="9943" y="13736"/>
                  </a:lnTo>
                  <a:lnTo>
                    <a:pt x="13001" y="30528"/>
                  </a:lnTo>
                  <a:lnTo>
                    <a:pt x="14033" y="63239"/>
                  </a:lnTo>
                  <a:lnTo>
                    <a:pt x="15006" y="90881"/>
                  </a:lnTo>
                  <a:lnTo>
                    <a:pt x="18381" y="119973"/>
                  </a:lnTo>
                  <a:lnTo>
                    <a:pt x="15853" y="153375"/>
                  </a:lnTo>
                  <a:lnTo>
                    <a:pt x="14752" y="187614"/>
                  </a:lnTo>
                  <a:lnTo>
                    <a:pt x="13631" y="218220"/>
                  </a:lnTo>
                  <a:lnTo>
                    <a:pt x="9419" y="246603"/>
                  </a:lnTo>
                  <a:lnTo>
                    <a:pt x="7344" y="281187"/>
                  </a:lnTo>
                  <a:lnTo>
                    <a:pt x="7144" y="300038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125952" name="SMARTInkShape-221"/>
            <p:cNvSpPr/>
            <p:nvPr>
              <p:custDataLst>
                <p:tags r:id="rId13"/>
              </p:custDataLst>
            </p:nvPr>
          </p:nvSpPr>
          <p:spPr bwMode="auto">
            <a:xfrm>
              <a:off x="135731" y="4558793"/>
              <a:ext cx="207170" cy="269230"/>
            </a:xfrm>
            <a:custGeom>
              <a:avLst/>
              <a:gdLst/>
              <a:ahLst/>
              <a:cxnLst/>
              <a:rect l="0" t="0" r="0" b="0"/>
              <a:pathLst>
                <a:path w="207170" h="269230">
                  <a:moveTo>
                    <a:pt x="207169" y="13207"/>
                  </a:moveTo>
                  <a:lnTo>
                    <a:pt x="207169" y="13207"/>
                  </a:lnTo>
                  <a:lnTo>
                    <a:pt x="203377" y="13207"/>
                  </a:lnTo>
                  <a:lnTo>
                    <a:pt x="199398" y="11090"/>
                  </a:lnTo>
                  <a:lnTo>
                    <a:pt x="194984" y="8298"/>
                  </a:lnTo>
                  <a:lnTo>
                    <a:pt x="166259" y="0"/>
                  </a:lnTo>
                  <a:lnTo>
                    <a:pt x="152273" y="3032"/>
                  </a:lnTo>
                  <a:lnTo>
                    <a:pt x="120022" y="25684"/>
                  </a:lnTo>
                  <a:lnTo>
                    <a:pt x="87655" y="51117"/>
                  </a:lnTo>
                  <a:lnTo>
                    <a:pt x="59436" y="84210"/>
                  </a:lnTo>
                  <a:lnTo>
                    <a:pt x="46339" y="103490"/>
                  </a:lnTo>
                  <a:lnTo>
                    <a:pt x="44408" y="111806"/>
                  </a:lnTo>
                  <a:lnTo>
                    <a:pt x="45480" y="115452"/>
                  </a:lnTo>
                  <a:lnTo>
                    <a:pt x="70337" y="140726"/>
                  </a:lnTo>
                  <a:lnTo>
                    <a:pt x="89153" y="153019"/>
                  </a:lnTo>
                  <a:lnTo>
                    <a:pt x="112861" y="165208"/>
                  </a:lnTo>
                  <a:lnTo>
                    <a:pt x="147554" y="190528"/>
                  </a:lnTo>
                  <a:lnTo>
                    <a:pt x="158108" y="204036"/>
                  </a:lnTo>
                  <a:lnTo>
                    <a:pt x="162470" y="214300"/>
                  </a:lnTo>
                  <a:lnTo>
                    <a:pt x="161374" y="221909"/>
                  </a:lnTo>
                  <a:lnTo>
                    <a:pt x="154202" y="239729"/>
                  </a:lnTo>
                  <a:lnTo>
                    <a:pt x="143674" y="253803"/>
                  </a:lnTo>
                  <a:lnTo>
                    <a:pt x="126708" y="264235"/>
                  </a:lnTo>
                  <a:lnTo>
                    <a:pt x="99641" y="269168"/>
                  </a:lnTo>
                  <a:lnTo>
                    <a:pt x="78471" y="269229"/>
                  </a:lnTo>
                  <a:lnTo>
                    <a:pt x="64245" y="266430"/>
                  </a:lnTo>
                  <a:lnTo>
                    <a:pt x="42848" y="252807"/>
                  </a:lnTo>
                  <a:lnTo>
                    <a:pt x="25220" y="233689"/>
                  </a:lnTo>
                  <a:lnTo>
                    <a:pt x="14913" y="211476"/>
                  </a:lnTo>
                  <a:lnTo>
                    <a:pt x="1964" y="175783"/>
                  </a:lnTo>
                  <a:lnTo>
                    <a:pt x="0" y="17037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125953" name="SMARTInkShape-222"/>
            <p:cNvSpPr/>
            <p:nvPr>
              <p:custDataLst>
                <p:tags r:id="rId14"/>
              </p:custDataLst>
            </p:nvPr>
          </p:nvSpPr>
          <p:spPr bwMode="auto">
            <a:xfrm>
              <a:off x="657225" y="4329113"/>
              <a:ext cx="171451" cy="14288"/>
            </a:xfrm>
            <a:custGeom>
              <a:avLst/>
              <a:gdLst/>
              <a:ahLst/>
              <a:cxnLst/>
              <a:rect l="0" t="0" r="0" b="0"/>
              <a:pathLst>
                <a:path w="171451" h="14288">
                  <a:moveTo>
                    <a:pt x="0" y="14287"/>
                  </a:moveTo>
                  <a:lnTo>
                    <a:pt x="0" y="14287"/>
                  </a:lnTo>
                  <a:lnTo>
                    <a:pt x="3792" y="10495"/>
                  </a:lnTo>
                  <a:lnTo>
                    <a:pt x="9888" y="8633"/>
                  </a:lnTo>
                  <a:lnTo>
                    <a:pt x="44434" y="3438"/>
                  </a:lnTo>
                  <a:lnTo>
                    <a:pt x="77451" y="679"/>
                  </a:lnTo>
                  <a:lnTo>
                    <a:pt x="112430" y="134"/>
                  </a:lnTo>
                  <a:lnTo>
                    <a:pt x="142506" y="26"/>
                  </a:lnTo>
                  <a:lnTo>
                    <a:pt x="171450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125954" name="SMARTInkShape-223"/>
            <p:cNvSpPr/>
            <p:nvPr>
              <p:custDataLst>
                <p:tags r:id="rId15"/>
              </p:custDataLst>
            </p:nvPr>
          </p:nvSpPr>
          <p:spPr bwMode="auto">
            <a:xfrm>
              <a:off x="635794" y="4224808"/>
              <a:ext cx="121445" cy="218606"/>
            </a:xfrm>
            <a:custGeom>
              <a:avLst/>
              <a:gdLst/>
              <a:ahLst/>
              <a:cxnLst/>
              <a:rect l="0" t="0" r="0" b="0"/>
              <a:pathLst>
                <a:path w="121445" h="218606">
                  <a:moveTo>
                    <a:pt x="7144" y="40011"/>
                  </a:moveTo>
                  <a:lnTo>
                    <a:pt x="7144" y="40011"/>
                  </a:lnTo>
                  <a:lnTo>
                    <a:pt x="7144" y="71074"/>
                  </a:lnTo>
                  <a:lnTo>
                    <a:pt x="3351" y="101445"/>
                  </a:lnTo>
                  <a:lnTo>
                    <a:pt x="662" y="133109"/>
                  </a:lnTo>
                  <a:lnTo>
                    <a:pt x="131" y="166997"/>
                  </a:lnTo>
                  <a:lnTo>
                    <a:pt x="17" y="198403"/>
                  </a:lnTo>
                  <a:lnTo>
                    <a:pt x="0" y="218343"/>
                  </a:lnTo>
                  <a:lnTo>
                    <a:pt x="2116" y="186462"/>
                  </a:lnTo>
                  <a:lnTo>
                    <a:pt x="7771" y="158281"/>
                  </a:lnTo>
                  <a:lnTo>
                    <a:pt x="14473" y="122679"/>
                  </a:lnTo>
                  <a:lnTo>
                    <a:pt x="19926" y="97390"/>
                  </a:lnTo>
                  <a:lnTo>
                    <a:pt x="31921" y="65302"/>
                  </a:lnTo>
                  <a:lnTo>
                    <a:pt x="46323" y="37274"/>
                  </a:lnTo>
                  <a:lnTo>
                    <a:pt x="75416" y="4094"/>
                  </a:lnTo>
                  <a:lnTo>
                    <a:pt x="84053" y="236"/>
                  </a:lnTo>
                  <a:lnTo>
                    <a:pt x="87786" y="0"/>
                  </a:lnTo>
                  <a:lnTo>
                    <a:pt x="94049" y="1855"/>
                  </a:lnTo>
                  <a:lnTo>
                    <a:pt x="102038" y="7362"/>
                  </a:lnTo>
                  <a:lnTo>
                    <a:pt x="104881" y="11742"/>
                  </a:lnTo>
                  <a:lnTo>
                    <a:pt x="112611" y="41292"/>
                  </a:lnTo>
                  <a:lnTo>
                    <a:pt x="118987" y="76692"/>
                  </a:lnTo>
                  <a:lnTo>
                    <a:pt x="120958" y="112109"/>
                  </a:lnTo>
                  <a:lnTo>
                    <a:pt x="121348" y="145886"/>
                  </a:lnTo>
                  <a:lnTo>
                    <a:pt x="121431" y="180601"/>
                  </a:lnTo>
                  <a:lnTo>
                    <a:pt x="120644" y="191395"/>
                  </a:lnTo>
                  <a:lnTo>
                    <a:pt x="115292" y="212297"/>
                  </a:lnTo>
                  <a:lnTo>
                    <a:pt x="115755" y="214399"/>
                  </a:lnTo>
                  <a:lnTo>
                    <a:pt x="116857" y="215801"/>
                  </a:lnTo>
                  <a:lnTo>
                    <a:pt x="121444" y="218605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125956" name="SMARTInkShape-224"/>
            <p:cNvSpPr/>
            <p:nvPr>
              <p:custDataLst>
                <p:tags r:id="rId16"/>
              </p:custDataLst>
            </p:nvPr>
          </p:nvSpPr>
          <p:spPr bwMode="auto">
            <a:xfrm>
              <a:off x="443065" y="4236244"/>
              <a:ext cx="107005" cy="170767"/>
            </a:xfrm>
            <a:custGeom>
              <a:avLst/>
              <a:gdLst/>
              <a:ahLst/>
              <a:cxnLst/>
              <a:rect l="0" t="0" r="0" b="0"/>
              <a:pathLst>
                <a:path w="107005" h="170767">
                  <a:moveTo>
                    <a:pt x="64141" y="0"/>
                  </a:moveTo>
                  <a:lnTo>
                    <a:pt x="64141" y="0"/>
                  </a:lnTo>
                  <a:lnTo>
                    <a:pt x="64141" y="3792"/>
                  </a:lnTo>
                  <a:lnTo>
                    <a:pt x="62025" y="7771"/>
                  </a:lnTo>
                  <a:lnTo>
                    <a:pt x="60349" y="9943"/>
                  </a:lnTo>
                  <a:lnTo>
                    <a:pt x="53205" y="34911"/>
                  </a:lnTo>
                  <a:lnTo>
                    <a:pt x="33479" y="65128"/>
                  </a:lnTo>
                  <a:lnTo>
                    <a:pt x="15457" y="100122"/>
                  </a:lnTo>
                  <a:lnTo>
                    <a:pt x="3754" y="122906"/>
                  </a:lnTo>
                  <a:lnTo>
                    <a:pt x="76" y="154992"/>
                  </a:lnTo>
                  <a:lnTo>
                    <a:pt x="0" y="158096"/>
                  </a:lnTo>
                  <a:lnTo>
                    <a:pt x="1537" y="160960"/>
                  </a:lnTo>
                  <a:lnTo>
                    <a:pt x="7477" y="166259"/>
                  </a:lnTo>
                  <a:lnTo>
                    <a:pt x="13293" y="169143"/>
                  </a:lnTo>
                  <a:lnTo>
                    <a:pt x="23146" y="170766"/>
                  </a:lnTo>
                  <a:lnTo>
                    <a:pt x="46131" y="170566"/>
                  </a:lnTo>
                  <a:lnTo>
                    <a:pt x="78879" y="165287"/>
                  </a:lnTo>
                  <a:lnTo>
                    <a:pt x="107004" y="15716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125957" name="SMARTInkShape-225"/>
            <p:cNvSpPr/>
            <p:nvPr>
              <p:custDataLst>
                <p:tags r:id="rId17"/>
              </p:custDataLst>
            </p:nvPr>
          </p:nvSpPr>
          <p:spPr bwMode="auto">
            <a:xfrm>
              <a:off x="428625" y="4229100"/>
              <a:ext cx="7145" cy="207170"/>
            </a:xfrm>
            <a:custGeom>
              <a:avLst/>
              <a:gdLst/>
              <a:ahLst/>
              <a:cxnLst/>
              <a:rect l="0" t="0" r="0" b="0"/>
              <a:pathLst>
                <a:path w="7145" h="207170">
                  <a:moveTo>
                    <a:pt x="0" y="0"/>
                  </a:moveTo>
                  <a:lnTo>
                    <a:pt x="0" y="0"/>
                  </a:lnTo>
                  <a:lnTo>
                    <a:pt x="0" y="30015"/>
                  </a:lnTo>
                  <a:lnTo>
                    <a:pt x="3792" y="61227"/>
                  </a:lnTo>
                  <a:lnTo>
                    <a:pt x="6151" y="88609"/>
                  </a:lnTo>
                  <a:lnTo>
                    <a:pt x="6850" y="116830"/>
                  </a:lnTo>
                  <a:lnTo>
                    <a:pt x="7086" y="149108"/>
                  </a:lnTo>
                  <a:lnTo>
                    <a:pt x="7132" y="178414"/>
                  </a:lnTo>
                  <a:lnTo>
                    <a:pt x="7144" y="207169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125958" name="SMARTInkShape-226"/>
            <p:cNvSpPr/>
            <p:nvPr>
              <p:custDataLst>
                <p:tags r:id="rId18"/>
              </p:custDataLst>
            </p:nvPr>
          </p:nvSpPr>
          <p:spPr bwMode="auto">
            <a:xfrm>
              <a:off x="235744" y="4329113"/>
              <a:ext cx="128588" cy="13298"/>
            </a:xfrm>
            <a:custGeom>
              <a:avLst/>
              <a:gdLst/>
              <a:ahLst/>
              <a:cxnLst/>
              <a:rect l="0" t="0" r="0" b="0"/>
              <a:pathLst>
                <a:path w="128588" h="13298">
                  <a:moveTo>
                    <a:pt x="0" y="7143"/>
                  </a:moveTo>
                  <a:lnTo>
                    <a:pt x="0" y="7143"/>
                  </a:lnTo>
                  <a:lnTo>
                    <a:pt x="3792" y="7143"/>
                  </a:lnTo>
                  <a:lnTo>
                    <a:pt x="30528" y="13294"/>
                  </a:lnTo>
                  <a:lnTo>
                    <a:pt x="58329" y="13297"/>
                  </a:lnTo>
                  <a:lnTo>
                    <a:pt x="91455" y="6477"/>
                  </a:lnTo>
                  <a:lnTo>
                    <a:pt x="128587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125959" name="SMARTInkShape-227"/>
            <p:cNvSpPr/>
            <p:nvPr>
              <p:custDataLst>
                <p:tags r:id="rId19"/>
              </p:custDataLst>
            </p:nvPr>
          </p:nvSpPr>
          <p:spPr bwMode="auto">
            <a:xfrm>
              <a:off x="185745" y="4197743"/>
              <a:ext cx="192875" cy="281389"/>
            </a:xfrm>
            <a:custGeom>
              <a:avLst/>
              <a:gdLst/>
              <a:ahLst/>
              <a:cxnLst/>
              <a:rect l="0" t="0" r="0" b="0"/>
              <a:pathLst>
                <a:path w="192875" h="281389">
                  <a:moveTo>
                    <a:pt x="28568" y="67076"/>
                  </a:moveTo>
                  <a:lnTo>
                    <a:pt x="28568" y="67076"/>
                  </a:lnTo>
                  <a:lnTo>
                    <a:pt x="28568" y="100256"/>
                  </a:lnTo>
                  <a:lnTo>
                    <a:pt x="24775" y="134660"/>
                  </a:lnTo>
                  <a:lnTo>
                    <a:pt x="22417" y="162595"/>
                  </a:lnTo>
                  <a:lnTo>
                    <a:pt x="17926" y="194773"/>
                  </a:lnTo>
                  <a:lnTo>
                    <a:pt x="10091" y="229002"/>
                  </a:lnTo>
                  <a:lnTo>
                    <a:pt x="5193" y="264706"/>
                  </a:lnTo>
                  <a:lnTo>
                    <a:pt x="1020" y="272360"/>
                  </a:lnTo>
                  <a:lnTo>
                    <a:pt x="677" y="272195"/>
                  </a:lnTo>
                  <a:lnTo>
                    <a:pt x="128" y="266226"/>
                  </a:lnTo>
                  <a:lnTo>
                    <a:pt x="0" y="232853"/>
                  </a:lnTo>
                  <a:lnTo>
                    <a:pt x="3787" y="206594"/>
                  </a:lnTo>
                  <a:lnTo>
                    <a:pt x="9936" y="171121"/>
                  </a:lnTo>
                  <a:lnTo>
                    <a:pt x="16583" y="146391"/>
                  </a:lnTo>
                  <a:lnTo>
                    <a:pt x="24828" y="122171"/>
                  </a:lnTo>
                  <a:lnTo>
                    <a:pt x="38396" y="87016"/>
                  </a:lnTo>
                  <a:lnTo>
                    <a:pt x="52470" y="56933"/>
                  </a:lnTo>
                  <a:lnTo>
                    <a:pt x="67488" y="33379"/>
                  </a:lnTo>
                  <a:lnTo>
                    <a:pt x="91377" y="12912"/>
                  </a:lnTo>
                  <a:lnTo>
                    <a:pt x="107826" y="991"/>
                  </a:lnTo>
                  <a:lnTo>
                    <a:pt x="111569" y="0"/>
                  </a:lnTo>
                  <a:lnTo>
                    <a:pt x="119961" y="1016"/>
                  </a:lnTo>
                  <a:lnTo>
                    <a:pt x="129819" y="6051"/>
                  </a:lnTo>
                  <a:lnTo>
                    <a:pt x="148941" y="33264"/>
                  </a:lnTo>
                  <a:lnTo>
                    <a:pt x="156326" y="61102"/>
                  </a:lnTo>
                  <a:lnTo>
                    <a:pt x="164605" y="96352"/>
                  </a:lnTo>
                  <a:lnTo>
                    <a:pt x="169417" y="126550"/>
                  </a:lnTo>
                  <a:lnTo>
                    <a:pt x="170842" y="158517"/>
                  </a:lnTo>
                  <a:lnTo>
                    <a:pt x="173381" y="190213"/>
                  </a:lnTo>
                  <a:lnTo>
                    <a:pt x="179161" y="220507"/>
                  </a:lnTo>
                  <a:lnTo>
                    <a:pt x="184432" y="252076"/>
                  </a:lnTo>
                  <a:lnTo>
                    <a:pt x="187270" y="262540"/>
                  </a:lnTo>
                  <a:lnTo>
                    <a:pt x="191213" y="272893"/>
                  </a:lnTo>
                  <a:lnTo>
                    <a:pt x="192874" y="281388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</p:grp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en-US" u="sng" smtClean="0"/>
              <a:t>Scientific Notation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4114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/>
            <a:r>
              <a:rPr lang="en-US" altLang="en-US" sz="4000" dirty="0" smtClean="0"/>
              <a:t>A number is expressed in scientific notation when it is in the form</a:t>
            </a:r>
          </a:p>
          <a:p>
            <a:pPr marL="342900" indent="-342900"/>
            <a:r>
              <a:rPr lang="en-US" altLang="en-US" sz="4000" b="1" dirty="0" smtClean="0"/>
              <a:t>a x 10</a:t>
            </a:r>
            <a:r>
              <a:rPr lang="en-US" altLang="en-US" sz="4000" b="1" baseline="30000" dirty="0" smtClean="0"/>
              <a:t>n</a:t>
            </a:r>
            <a:endParaRPr lang="en-US" altLang="en-US" sz="4000" dirty="0" smtClean="0"/>
          </a:p>
          <a:p>
            <a:pPr marL="342900" indent="-342900"/>
            <a:r>
              <a:rPr lang="en-US" altLang="en-US" sz="4000" dirty="0" smtClean="0"/>
              <a:t>where </a:t>
            </a:r>
            <a:r>
              <a:rPr lang="en-US" altLang="en-US" sz="4000" b="1" dirty="0" smtClean="0"/>
              <a:t>a</a:t>
            </a:r>
            <a:r>
              <a:rPr lang="en-US" altLang="en-US" sz="4000" dirty="0" smtClean="0"/>
              <a:t> is between 1 and 10</a:t>
            </a:r>
          </a:p>
          <a:p>
            <a:pPr marL="342900" indent="-342900"/>
            <a:r>
              <a:rPr lang="en-US" altLang="en-US" sz="4000" dirty="0" smtClean="0"/>
              <a:t>and </a:t>
            </a:r>
            <a:r>
              <a:rPr lang="en-US" altLang="en-US" sz="4000" b="1" dirty="0" smtClean="0"/>
              <a:t>n</a:t>
            </a:r>
            <a:r>
              <a:rPr lang="en-US" altLang="en-US" sz="4000" dirty="0" smtClean="0"/>
              <a:t> is a whole number</a:t>
            </a:r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en-US" smtClean="0"/>
              <a:t>Write the width of the universe in scientific notation.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915400" cy="434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ctr">
              <a:buFontTx/>
              <a:buNone/>
            </a:pPr>
            <a:r>
              <a:rPr lang="en-US" altLang="en-US" sz="4000" b="1" dirty="0" smtClean="0"/>
              <a:t>210,000,000,000,000,000,000,000 miles</a:t>
            </a:r>
          </a:p>
          <a:p>
            <a:pPr algn="ctr">
              <a:buFontTx/>
              <a:buNone/>
            </a:pPr>
            <a:r>
              <a:rPr lang="en-US" altLang="en-US" sz="4000" dirty="0" smtClean="0"/>
              <a:t>Where is the decimal point now?</a:t>
            </a:r>
          </a:p>
          <a:p>
            <a:pPr algn="ctr">
              <a:buFontTx/>
              <a:buNone/>
            </a:pPr>
            <a:r>
              <a:rPr lang="en-US" altLang="en-US" sz="4000" b="1" dirty="0" smtClean="0"/>
              <a:t>After the last zero.</a:t>
            </a:r>
          </a:p>
          <a:p>
            <a:pPr algn="ctr">
              <a:buFontTx/>
              <a:buNone/>
            </a:pPr>
            <a:r>
              <a:rPr lang="en-US" altLang="en-US" sz="4000" dirty="0" smtClean="0"/>
              <a:t>Where would you put the decimal to make this number be between 1 and 10?</a:t>
            </a:r>
          </a:p>
          <a:p>
            <a:pPr algn="ctr">
              <a:buFontTx/>
              <a:buNone/>
            </a:pPr>
            <a:r>
              <a:rPr lang="en-US" altLang="en-US" sz="4000" b="1" dirty="0" smtClean="0"/>
              <a:t>Between the 2 and the 1</a:t>
            </a:r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en-US" sz="4000" smtClean="0">
                <a:solidFill>
                  <a:schemeClr val="tx1"/>
                </a:solidFill>
              </a:rPr>
              <a:t>2</a:t>
            </a:r>
            <a:r>
              <a:rPr lang="en-US" altLang="en-US" sz="5000" b="1" smtClean="0">
                <a:solidFill>
                  <a:schemeClr val="tx1"/>
                </a:solidFill>
              </a:rPr>
              <a:t>.</a:t>
            </a:r>
            <a:r>
              <a:rPr lang="en-US" altLang="en-US" sz="4000" smtClean="0">
                <a:solidFill>
                  <a:schemeClr val="tx1"/>
                </a:solidFill>
              </a:rPr>
              <a:t>10,000,000,000,000,000,000,000</a:t>
            </a:r>
            <a:r>
              <a:rPr lang="en-US" altLang="en-US" sz="5000" b="1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82000" cy="4114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 smtClean="0"/>
              <a:t>How many decimal places did you move the decimal?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b="1" dirty="0" smtClean="0"/>
              <a:t>23</a:t>
            </a:r>
            <a:endParaRPr lang="en-US" altLang="en-US" sz="36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dirty="0" smtClean="0"/>
              <a:t>When the original number is more than 1, the exponent is positive.</a:t>
            </a:r>
            <a:endParaRPr lang="en-US" altLang="en-US" sz="36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dirty="0" smtClean="0"/>
              <a:t>The answer in scientific notation is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b="1" dirty="0" smtClean="0"/>
              <a:t>2.1 x 10</a:t>
            </a:r>
            <a:r>
              <a:rPr lang="en-US" altLang="en-US" sz="3600" b="1" baseline="30000" dirty="0" smtClean="0"/>
              <a:t>23</a:t>
            </a:r>
          </a:p>
        </p:txBody>
      </p:sp>
      <p:sp>
        <p:nvSpPr>
          <p:cNvPr id="6148" name="Arc 4"/>
          <p:cNvSpPr>
            <a:spLocks/>
          </p:cNvSpPr>
          <p:nvPr/>
        </p:nvSpPr>
        <p:spPr bwMode="auto">
          <a:xfrm>
            <a:off x="1227138" y="1371600"/>
            <a:ext cx="3651250" cy="450850"/>
          </a:xfrm>
          <a:custGeom>
            <a:avLst/>
            <a:gdLst>
              <a:gd name="T0" fmla="*/ 3651250 w 21600"/>
              <a:gd name="T1" fmla="*/ 450850 h 21600"/>
              <a:gd name="T2" fmla="*/ 0 w 21600"/>
              <a:gd name="T3" fmla="*/ 0 h 21600"/>
              <a:gd name="T4" fmla="*/ 365125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rc 5"/>
          <p:cNvSpPr>
            <a:spLocks/>
          </p:cNvSpPr>
          <p:nvPr/>
        </p:nvSpPr>
        <p:spPr bwMode="auto">
          <a:xfrm>
            <a:off x="4648200" y="1371600"/>
            <a:ext cx="3346450" cy="450850"/>
          </a:xfrm>
          <a:custGeom>
            <a:avLst/>
            <a:gdLst>
              <a:gd name="T0" fmla="*/ 3346450 w 21600"/>
              <a:gd name="T1" fmla="*/ 0 h 21600"/>
              <a:gd name="T2" fmla="*/ 0 w 21600"/>
              <a:gd name="T3" fmla="*/ 45085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en-US" smtClean="0"/>
              <a:t>1) Express 0.0000000902 in scientific notation.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839200" cy="4953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dirty="0" smtClean="0"/>
              <a:t>Where would the decimal go to make the number be between 1 and 10?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b="1" dirty="0" smtClean="0"/>
              <a:t>9.02</a:t>
            </a:r>
            <a:endParaRPr lang="en-US" altLang="en-US" sz="36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dirty="0" smtClean="0"/>
              <a:t>The decimal was moved how many places?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b="1" dirty="0" smtClean="0"/>
              <a:t>8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dirty="0" smtClean="0"/>
              <a:t>When the original number is less than 1, the exponent is negative.</a:t>
            </a:r>
            <a:endParaRPr lang="en-US" altLang="en-US" sz="36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b="1" dirty="0" smtClean="0"/>
              <a:t>9.02 x 10</a:t>
            </a:r>
            <a:r>
              <a:rPr lang="en-US" altLang="en-US" sz="3600" b="1" baseline="30000" dirty="0" smtClean="0"/>
              <a:t>-8</a:t>
            </a:r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PQuestion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z="4000" smtClean="0"/>
              <a:t>Write 28750.9 in scientific notation.</a:t>
            </a:r>
          </a:p>
        </p:txBody>
      </p:sp>
      <p:sp>
        <p:nvSpPr>
          <p:cNvPr id="8195" name="TPAnswers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4114800" cy="4114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mtClean="0"/>
              <a:t>2.87509 x 10</a:t>
            </a:r>
            <a:r>
              <a:rPr lang="en-US" altLang="en-US" baseline="30000" smtClean="0"/>
              <a:t>-5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2.87509 x 10</a:t>
            </a:r>
            <a:r>
              <a:rPr lang="en-US" altLang="en-US" baseline="30000" smtClean="0"/>
              <a:t>-4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2.87509 x 10</a:t>
            </a:r>
            <a:r>
              <a:rPr lang="en-US" altLang="en-US" baseline="30000" smtClean="0"/>
              <a:t>4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2.87509 x 10</a:t>
            </a:r>
            <a:r>
              <a:rPr lang="en-US" altLang="en-US" baseline="30000" smtClean="0"/>
              <a:t>5</a:t>
            </a:r>
          </a:p>
          <a:p>
            <a:pPr marL="609600" indent="-609600">
              <a:buFontTx/>
              <a:buNone/>
            </a:pPr>
            <a:endParaRPr lang="en-US" altLang="en-US" smtClean="0"/>
          </a:p>
        </p:txBody>
      </p:sp>
      <p:sp>
        <p:nvSpPr>
          <p:cNvPr id="153712" name="CorShape1"/>
          <p:cNvSpPr>
            <a:spLocks/>
          </p:cNvSpPr>
          <p:nvPr>
            <p:custDataLst>
              <p:tags r:id="rId3"/>
            </p:custDataLst>
          </p:nvPr>
        </p:nvSpPr>
        <p:spPr bwMode="auto">
          <a:xfrm rot="10800000">
            <a:off x="223838" y="2911475"/>
            <a:ext cx="292100" cy="292100"/>
          </a:xfrm>
          <a:custGeom>
            <a:avLst/>
            <a:gdLst>
              <a:gd name="T0" fmla="*/ 248285 w 960"/>
              <a:gd name="T1" fmla="*/ 177800 h 1104"/>
              <a:gd name="T2" fmla="*/ 292100 w 960"/>
              <a:gd name="T3" fmla="*/ 88900 h 1104"/>
              <a:gd name="T4" fmla="*/ 175260 w 960"/>
              <a:gd name="T5" fmla="*/ 0 h 1104"/>
              <a:gd name="T6" fmla="*/ 0 w 960"/>
              <a:gd name="T7" fmla="*/ 241300 h 1104"/>
              <a:gd name="T8" fmla="*/ 0 w 960"/>
              <a:gd name="T9" fmla="*/ 292100 h 1104"/>
              <a:gd name="T10" fmla="*/ 189865 w 960"/>
              <a:gd name="T11" fmla="*/ 88900 h 1104"/>
              <a:gd name="T12" fmla="*/ 248285 w 960"/>
              <a:gd name="T13" fmla="*/ 177800 h 11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0" h="1104">
                <a:moveTo>
                  <a:pt x="816" y="672"/>
                </a:moveTo>
                <a:lnTo>
                  <a:pt x="960" y="336"/>
                </a:lnTo>
                <a:lnTo>
                  <a:pt x="576" y="0"/>
                </a:lnTo>
                <a:lnTo>
                  <a:pt x="0" y="912"/>
                </a:lnTo>
                <a:lnTo>
                  <a:pt x="0" y="1104"/>
                </a:lnTo>
                <a:lnTo>
                  <a:pt x="624" y="336"/>
                </a:lnTo>
                <a:lnTo>
                  <a:pt x="816" y="672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067800" cy="1371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en-US" dirty="0" smtClean="0"/>
              <a:t>2) Express 1.8 x 10</a:t>
            </a:r>
            <a:r>
              <a:rPr lang="en-US" altLang="en-US" baseline="30000" dirty="0" smtClean="0"/>
              <a:t>-4</a:t>
            </a:r>
            <a:r>
              <a:rPr lang="en-US" altLang="en-US" dirty="0" smtClean="0"/>
              <a:t> in standard form.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839200" cy="2182649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buFontTx/>
              <a:buNone/>
            </a:pPr>
            <a:r>
              <a:rPr lang="en-US" altLang="en-US" sz="4000" b="1" dirty="0" smtClean="0"/>
              <a:t>0.00018</a:t>
            </a:r>
          </a:p>
          <a:p>
            <a:pPr algn="ctr">
              <a:buFontTx/>
              <a:buNone/>
            </a:pPr>
            <a:r>
              <a:rPr lang="en-US" altLang="en-US" sz="4000" dirty="0" smtClean="0"/>
              <a:t>3) Express 4.58 x 10</a:t>
            </a:r>
            <a:r>
              <a:rPr lang="en-US" altLang="en-US" sz="4000" baseline="30000" dirty="0" smtClean="0"/>
              <a:t>6</a:t>
            </a:r>
            <a:r>
              <a:rPr lang="en-US" altLang="en-US" sz="4000" dirty="0" smtClean="0"/>
              <a:t> </a:t>
            </a:r>
            <a:r>
              <a:rPr lang="en-US" altLang="en-US" sz="4000" smtClean="0"/>
              <a:t>in standard form.</a:t>
            </a:r>
            <a:endParaRPr lang="en-US" altLang="en-US" sz="4000" dirty="0" smtClean="0"/>
          </a:p>
          <a:p>
            <a:pPr algn="ctr">
              <a:buFontTx/>
              <a:buNone/>
            </a:pPr>
            <a:r>
              <a:rPr lang="en-US" altLang="en-US" sz="4000" dirty="0" smtClean="0"/>
              <a:t>4,580,000</a:t>
            </a:r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2057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en-US" dirty="0" smtClean="0"/>
              <a:t>Write in scientific notation.</a:t>
            </a:r>
            <a:br>
              <a:rPr lang="en-US" altLang="en-US" dirty="0" smtClean="0"/>
            </a:br>
            <a:r>
              <a:rPr lang="en-US" altLang="en-US" sz="3600" dirty="0" smtClean="0"/>
              <a:t>(Notice the number is not between 1 and 10)</a:t>
            </a:r>
            <a:br>
              <a:rPr lang="en-US" altLang="en-US" sz="3600" dirty="0" smtClean="0"/>
            </a:br>
            <a:r>
              <a:rPr lang="en-US" altLang="en-US" dirty="0" smtClean="0"/>
              <a:t> 8) 234.6 x 10</a:t>
            </a:r>
            <a:r>
              <a:rPr lang="en-US" altLang="en-US" baseline="30000" dirty="0" smtClean="0"/>
              <a:t>9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848600" cy="3048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ctr">
              <a:buFontTx/>
              <a:buNone/>
            </a:pPr>
            <a:r>
              <a:rPr lang="en-US" altLang="en-US" sz="4000" b="1" dirty="0" smtClean="0"/>
              <a:t>2.346 x 10</a:t>
            </a:r>
            <a:r>
              <a:rPr lang="en-US" altLang="en-US" sz="4000" b="1" baseline="30000" dirty="0" smtClean="0"/>
              <a:t>11</a:t>
            </a:r>
            <a:endParaRPr lang="en-US" altLang="en-US" sz="4000" baseline="30000" dirty="0" smtClean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dirty="0" smtClean="0"/>
              <a:t>9) 0.0642 x 10</a:t>
            </a:r>
            <a:r>
              <a:rPr lang="en-US" altLang="en-US" sz="4400" baseline="30000" dirty="0" smtClean="0"/>
              <a:t>4</a:t>
            </a:r>
          </a:p>
          <a:p>
            <a:pPr algn="ctr">
              <a:buFontTx/>
              <a:buNone/>
            </a:pPr>
            <a:r>
              <a:rPr lang="en-US" altLang="en-US" sz="4000" b="1" dirty="0" smtClean="0"/>
              <a:t> on calculator:  642</a:t>
            </a:r>
          </a:p>
          <a:p>
            <a:pPr algn="ctr">
              <a:buFontTx/>
              <a:buNone/>
            </a:pPr>
            <a:r>
              <a:rPr lang="en-US" altLang="en-US" sz="4000" b="1" dirty="0" smtClean="0"/>
              <a:t>6.42 x 10 </a:t>
            </a:r>
            <a:r>
              <a:rPr lang="en-US" altLang="en-US" sz="4000" b="1" baseline="30000" dirty="0" smtClean="0"/>
              <a:t>2</a:t>
            </a:r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6"/>
  <p:tag name="MMPROD_NEXTUNIQUEID" val="10010"/>
  <p:tag name="MMPROD_UIDATA" val="&lt;database version=&quot;11.0&quot;&gt;&lt;object type=&quot;1&quot; unique_id=&quot;10001&quot;&gt;&lt;object type=&quot;2&quot; unique_id=&quot;10221&quot;&gt;&lt;object type=&quot;3&quot; unique_id=&quot;10222&quot;&gt;&lt;property id=&quot;20148&quot; value=&quot;5&quot;/&gt;&lt;property id=&quot;20300&quot; value=&quot;Slide 1 - &amp;quot;Scientific Notation&amp;quot;&quot;/&gt;&lt;property id=&quot;20307&quot; value=&quot;295&quot;/&gt;&lt;/object&gt;&lt;object type=&quot;3&quot; unique_id=&quot;10223&quot;&gt;&lt;property id=&quot;20148&quot; value=&quot;5&quot;/&gt;&lt;property id=&quot;20300&quot; value=&quot;Slide 2 - &amp;quot;How wide is our universe?&amp;quot;&quot;/&gt;&lt;property id=&quot;20307&quot; value=&quot;296&quot;/&gt;&lt;/object&gt;&lt;object type=&quot;3&quot; unique_id=&quot;10224&quot;&gt;&lt;property id=&quot;20148&quot; value=&quot;5&quot;/&gt;&lt;property id=&quot;20300&quot; value=&quot;Slide 3 - &amp;quot;Scientific Notation&amp;quot;&quot;/&gt;&lt;property id=&quot;20307&quot; value=&quot;297&quot;/&gt;&lt;/object&gt;&lt;object type=&quot;3&quot; unique_id=&quot;10225&quot;&gt;&lt;property id=&quot;20148&quot; value=&quot;5&quot;/&gt;&lt;property id=&quot;20300&quot; value=&quot;Slide 4 - &amp;quot;Write the width of the universe in scientific notation.&amp;quot;&quot;/&gt;&lt;property id=&quot;20307&quot; value=&quot;298&quot;/&gt;&lt;/object&gt;&lt;object type=&quot;3&quot; unique_id=&quot;10226&quot;&gt;&lt;property id=&quot;20148&quot; value=&quot;5&quot;/&gt;&lt;property id=&quot;20300&quot; value=&quot;Slide 5 - &amp;quot;2.10,000,000,000,000,000,000,000.&amp;quot;&quot;/&gt;&lt;property id=&quot;20307&quot; value=&quot;299&quot;/&gt;&lt;/object&gt;&lt;object type=&quot;3&quot; unique_id=&quot;10227&quot;&gt;&lt;property id=&quot;20148&quot; value=&quot;5&quot;/&gt;&lt;property id=&quot;20300&quot; value=&quot;Slide 6 - &amp;quot;1) Express 0.0000000902 in scientific notation.&amp;quot;&quot;/&gt;&lt;property id=&quot;20307&quot; value=&quot;300&quot;/&gt;&lt;/object&gt;&lt;object type=&quot;3&quot; unique_id=&quot;10228&quot;&gt;&lt;property id=&quot;20148&quot; value=&quot;5&quot;/&gt;&lt;property id=&quot;20300&quot; value=&quot;Slide 7 - &amp;quot;Write 28750.9 in scientific notation.&amp;quot;&quot;/&gt;&lt;property id=&quot;20307&quot; value=&quot;307&quot;/&gt;&lt;/object&gt;&lt;object type=&quot;3&quot; unique_id=&quot;10229&quot;&gt;&lt;property id=&quot;20148&quot; value=&quot;5&quot;/&gt;&lt;property id=&quot;20300&quot; value=&quot;Slide 8 - &amp;quot;2) Express 1.8 x 10-4 in standard form.&amp;quot;&quot;/&gt;&lt;property id=&quot;20307&quot; value=&quot;301&quot;/&gt;&lt;/object&gt;&lt;object type=&quot;3&quot; unique_id=&quot;10235&quot;&gt;&lt;property id=&quot;20148&quot; value=&quot;5&quot;/&gt;&lt;property id=&quot;20300&quot; value=&quot;Slide 9 - &amp;quot;Write in scientific notation. (Notice the number is not between 1 and 10)  8) 234.6 x 109&amp;quot;&quot;/&gt;&lt;property id=&quot;20307&quot; value=&quot;306&quot;/&gt;&lt;/object&gt;&lt;object type=&quot;3&quot; unique_id=&quot;10236&quot;&gt;&lt;property id=&quot;20148&quot; value=&quot;5&quot;/&gt;&lt;property id=&quot;20300&quot; value=&quot;Slide 10 - &amp;quot;Write 531.42 x 105 in scientific notation.&amp;quot;&quot;/&gt;&lt;property id=&quot;20307&quot; value=&quot;310&quot;/&gt;&lt;/object&gt;&lt;/object&gt;&lt;object type=&quot;8&quot; unique_id=&quot;10253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D219035F0264DD19A8D770123EB6045"/>
  <p:tag name="SLIDEID" val="AD219035F0264DD19A8D770123EB6045"/>
  <p:tag name="SLIDEORDER" val="1"/>
  <p:tag name="SLIDETYPE" val="Q"/>
  <p:tag name="DEMOGRAPHIC" val="False"/>
  <p:tag name="SPEEDSCORING" val="False"/>
  <p:tag name="VALUES" val="Incorrect¤Incorrect¤Correct¤Incorrect"/>
  <p:tag name="QUESTIONALIAS" val="Write 28750.9 in scientific notation."/>
  <p:tag name="ANSWERSALIAS" val="2.87509 x 10-5¤2.87509 x 10-4¤2.87509 x 104¤2.87509 x 10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62"/>
  <p:tag name="FONTSIZE" val="32"/>
  <p:tag name="BULLETTYPE" val="ppBulletArabicPeriod"/>
  <p:tag name="ANSWERTEXT" val="2.87509 x 10-5&#10;2.87509 x 10-4&#10;2.87509 x 104&#10;2.87509 x 105&#10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F0BD715497E14A6296A56E7553BB8BE1"/>
  <p:tag name="SLIDEID" val="F0BD715497E14A6296A56E7553BB8BE1"/>
  <p:tag name="SLIDEORDER" val="1"/>
  <p:tag name="SLIDETYPE" val="Q"/>
  <p:tag name="DEMOGRAPHIC" val="False"/>
  <p:tag name="SPEEDSCORING" val="False"/>
  <p:tag name="VALUES" val="Incorrect¤Incorrect¤Incorrect¤Incorrect¤Incorrect¤Correct¤Incorrect"/>
  <p:tag name="QUESTIONALIAS" val="Write 531.42 x 105 in scientific notation."/>
  <p:tag name="ANSWERSALIAS" val=".53142 x 102¤5.3142 x 103¤53.142 x 104¤531.42 x 105¤53.142 x 106¤5.3142 x 107¤.53142 x 10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96"/>
  <p:tag name="FONTSIZE" val="32"/>
  <p:tag name="BULLETTYPE" val="ppBulletArabicPeriod"/>
  <p:tag name="ANSWERTEXT" val=".53142 x 102&#10;5.3142 x 103&#10;53.142 x 104&#10;531.42 x 105&#10;53.142 x 106&#10;5.3142 x 107&#10;.53142 x 10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295</Words>
  <Application>Microsoft Office PowerPoint</Application>
  <PresentationFormat>On-screen Show (4:3)</PresentationFormat>
  <Paragraphs>52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Times</vt:lpstr>
      <vt:lpstr>Blank Presentation</vt:lpstr>
      <vt:lpstr>Scientific Notation</vt:lpstr>
      <vt:lpstr>How wide is our universe?</vt:lpstr>
      <vt:lpstr>Scientific Notation</vt:lpstr>
      <vt:lpstr>Write the width of the universe in scientific notation.</vt:lpstr>
      <vt:lpstr>2.10,000,000,000,000,000,000,000.</vt:lpstr>
      <vt:lpstr>1) Express 0.0000000902 in scientific notation.</vt:lpstr>
      <vt:lpstr>Write 28750.9 in scientific notation.</vt:lpstr>
      <vt:lpstr>2) Express 1.8 x 10-4 in standard form.</vt:lpstr>
      <vt:lpstr>Write in scientific notation. (Notice the number is not between 1 and 10)  8) 234.6 x 109</vt:lpstr>
      <vt:lpstr>Write 531.42 x 105 in scientific notation.</vt:lpstr>
    </vt:vector>
  </TitlesOfParts>
  <Company>HCPS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Notation</dc:title>
  <dc:creator>Skip Tyler</dc:creator>
  <cp:lastModifiedBy>dvsd</cp:lastModifiedBy>
  <cp:revision>31</cp:revision>
  <cp:lastPrinted>2016-09-28T12:43:07Z</cp:lastPrinted>
  <dcterms:created xsi:type="dcterms:W3CDTF">2001-06-25T01:15:01Z</dcterms:created>
  <dcterms:modified xsi:type="dcterms:W3CDTF">2016-12-15T14:08:09Z</dcterms:modified>
</cp:coreProperties>
</file>